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85" r:id="rId10"/>
    <p:sldId id="265" r:id="rId11"/>
    <p:sldId id="266" r:id="rId12"/>
    <p:sldId id="267" r:id="rId13"/>
    <p:sldId id="268" r:id="rId14"/>
    <p:sldId id="269" r:id="rId15"/>
    <p:sldId id="284" r:id="rId16"/>
    <p:sldId id="283" r:id="rId17"/>
    <p:sldId id="272" r:id="rId18"/>
    <p:sldId id="273" r:id="rId19"/>
    <p:sldId id="274" r:id="rId20"/>
    <p:sldId id="276" r:id="rId21"/>
    <p:sldId id="28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9776460" y="6428899"/>
              <a:ext cx="2395220" cy="2366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altLang="ko-KR" sz="100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>
                  <a:solidFill>
                    <a:schemeClr val="bg1"/>
                  </a:solidFill>
                </a:rPr>
                <a:t> </a:t>
              </a:r>
              <a:r>
                <a:rPr lang="en-US" altLang="ko-KR" sz="1000">
                  <a:solidFill>
                    <a:schemeClr val="bg1"/>
                  </a:solidFill>
                </a:rPr>
                <a:t>PowerPoint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D60A222-5D18-445A-8977-E0D16451972F}" type="datetime8">
              <a:rPr lang="ar-SA" altLang="en-US"/>
              <a:pPr lvl="0">
                <a:defRPr/>
              </a:pPr>
              <a:t>29 حزيران، 20</a:t>
            </a:fld>
            <a:endParaRPr lang="ar-SA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E887A479-1FB4-4076-82AD-4520E3445CF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hyperlink" Target="http://simplemaps.com/resources/svg-map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vgsilh.com/tag/questionnaire-1.html" TargetMode="Externa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46910" y="2490281"/>
            <a:ext cx="8355330" cy="1877437"/>
            <a:chOff x="1946910" y="1767838"/>
            <a:chExt cx="8355330" cy="1877437"/>
          </a:xfrm>
        </p:grpSpPr>
        <p:sp>
          <p:nvSpPr>
            <p:cNvPr id="2" name="TextBox 1"/>
            <p:cNvSpPr txBox="1"/>
            <p:nvPr/>
          </p:nvSpPr>
          <p:spPr>
            <a:xfrm>
              <a:off x="3794760" y="1767838"/>
              <a:ext cx="462153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>
                  <a:solidFill>
                    <a:schemeClr val="bg1"/>
                  </a:solidFill>
                </a:rPr>
                <a:t>4</a:t>
              </a:r>
              <a:r>
                <a:rPr lang="ko-KR" altLang="en-US" sz="3600">
                  <a:solidFill>
                    <a:schemeClr val="bg1"/>
                  </a:solidFill>
                </a:rPr>
                <a:t>조 도스마스 </a:t>
              </a:r>
              <a:r>
                <a:rPr lang="en-US" altLang="ko-KR" sz="3600">
                  <a:solidFill>
                    <a:schemeClr val="bg1"/>
                  </a:solidFill>
                </a:rPr>
                <a:t>3</a:t>
              </a:r>
              <a:r>
                <a:rPr lang="ko-KR" altLang="en-US" sz="3600">
                  <a:solidFill>
                    <a:schemeClr val="bg1"/>
                  </a:solidFill>
                </a:rPr>
                <a:t>번 세트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946910" y="2537279"/>
              <a:ext cx="8355330" cy="1107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VR</a:t>
              </a:r>
              <a:r>
                <a:rPr lang="ko-KR" altLang="en-US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로 둘러보는 기숙사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789940" y="5305136"/>
            <a:ext cx="3232728" cy="72159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</a:rPr>
              <a:t>팀장 </a:t>
            </a:r>
            <a:r>
              <a:rPr lang="en-US" altLang="ko-KR" sz="2200" b="1">
                <a:solidFill>
                  <a:srgbClr val="FFFFFF"/>
                </a:solidFill>
                <a:latin typeface="맑은 고딕"/>
                <a:ea typeface="맑은 고딕"/>
              </a:rPr>
              <a:t>:</a:t>
            </a: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</a:rPr>
              <a:t> 신경철</a:t>
            </a:r>
          </a:p>
          <a:p>
            <a:pPr>
              <a:defRPr/>
            </a:pP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</a:rPr>
              <a:t>조원 </a:t>
            </a:r>
            <a:r>
              <a:rPr lang="en-US" altLang="ko-KR" sz="2200" b="1">
                <a:solidFill>
                  <a:srgbClr val="FFFFFF"/>
                </a:solidFill>
                <a:latin typeface="맑은 고딕"/>
                <a:ea typeface="맑은 고딕"/>
              </a:rPr>
              <a:t>:</a:t>
            </a: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</a:rPr>
              <a:t> 백주현</a:t>
            </a:r>
            <a:r>
              <a:rPr lang="en-US" altLang="ko-KR" sz="2200" b="1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</a:rPr>
              <a:t> 박현수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1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149130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개발 도구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88080"/>
            <a:ext cx="4419600" cy="28575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6860" y="1908681"/>
            <a:ext cx="4198280" cy="167992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68894" y="1006995"/>
            <a:ext cx="2682428" cy="286125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337690" y="4082065"/>
            <a:ext cx="2153793" cy="1277445"/>
            <a:chOff x="1337690" y="4082065"/>
            <a:chExt cx="2153793" cy="1277445"/>
          </a:xfrm>
        </p:grpSpPr>
        <p:grpSp>
          <p:nvGrpSpPr>
            <p:cNvPr id="29" name="그룹 330"/>
            <p:cNvGrpSpPr/>
            <p:nvPr/>
          </p:nvGrpSpPr>
          <p:grpSpPr>
            <a:xfrm>
              <a:off x="1337690" y="4367847"/>
              <a:ext cx="2153793" cy="991663"/>
              <a:chOff x="1065547" y="5111782"/>
              <a:chExt cx="2153793" cy="991663"/>
            </a:xfrm>
          </p:grpSpPr>
          <p:sp>
            <p:nvSpPr>
              <p:cNvPr id="30" name="TextBox 331"/>
              <p:cNvSpPr txBox="1"/>
              <p:nvPr/>
            </p:nvSpPr>
            <p:spPr>
              <a:xfrm>
                <a:off x="1065547" y="5703335"/>
                <a:ext cx="215379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000" dirty="0"/>
                  <a:t>기숙사</a:t>
                </a:r>
                <a:r>
                  <a:rPr lang="en-US" altLang="ko-KR" sz="2000" dirty="0"/>
                  <a:t> 3D</a:t>
                </a:r>
                <a:r>
                  <a:rPr lang="ko-KR" altLang="en-US" sz="2000" dirty="0"/>
                  <a:t>모델링</a:t>
                </a:r>
              </a:p>
            </p:txBody>
          </p:sp>
          <p:sp>
            <p:nvSpPr>
              <p:cNvPr id="31" name="TextBox 332"/>
              <p:cNvSpPr txBox="1"/>
              <p:nvPr/>
            </p:nvSpPr>
            <p:spPr>
              <a:xfrm>
                <a:off x="1112792" y="5111782"/>
                <a:ext cx="2059305" cy="573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 dirty="0"/>
                  <a:t>SketchUp</a:t>
                </a:r>
              </a:p>
            </p:txBody>
          </p:sp>
        </p:grpSp>
        <p:cxnSp>
          <p:nvCxnSpPr>
            <p:cNvPr id="32" name="직선 연결선 339"/>
            <p:cNvCxnSpPr/>
            <p:nvPr/>
          </p:nvCxnSpPr>
          <p:spPr>
            <a:xfrm>
              <a:off x="1977688" y="4082065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5303900" y="4058544"/>
            <a:ext cx="1993773" cy="1277802"/>
            <a:chOff x="1409536" y="4082065"/>
            <a:chExt cx="1993773" cy="1277802"/>
          </a:xfrm>
        </p:grpSpPr>
        <p:grpSp>
          <p:nvGrpSpPr>
            <p:cNvPr id="39" name="그룹 330"/>
            <p:cNvGrpSpPr/>
            <p:nvPr/>
          </p:nvGrpSpPr>
          <p:grpSpPr>
            <a:xfrm>
              <a:off x="1409536" y="4367853"/>
              <a:ext cx="1993773" cy="992014"/>
              <a:chOff x="1137393" y="5111782"/>
              <a:chExt cx="1993773" cy="992014"/>
            </a:xfrm>
          </p:grpSpPr>
          <p:sp>
            <p:nvSpPr>
              <p:cNvPr id="40" name="TextBox 331"/>
              <p:cNvSpPr txBox="1"/>
              <p:nvPr/>
            </p:nvSpPr>
            <p:spPr>
              <a:xfrm>
                <a:off x="1137393" y="5703686"/>
                <a:ext cx="199377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2000" dirty="0"/>
                  <a:t>가상공간 구현</a:t>
                </a:r>
              </a:p>
            </p:txBody>
          </p:sp>
          <p:sp>
            <p:nvSpPr>
              <p:cNvPr id="41" name="TextBox 332"/>
              <p:cNvSpPr txBox="1"/>
              <p:nvPr/>
            </p:nvSpPr>
            <p:spPr>
              <a:xfrm>
                <a:off x="1533253" y="5111782"/>
                <a:ext cx="1202054" cy="568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/>
                  <a:t>Unity</a:t>
                </a:r>
              </a:p>
            </p:txBody>
          </p:sp>
        </p:grpSp>
        <p:cxnSp>
          <p:nvCxnSpPr>
            <p:cNvPr id="42" name="직선 연결선 339"/>
            <p:cNvCxnSpPr/>
            <p:nvPr/>
          </p:nvCxnSpPr>
          <p:spPr>
            <a:xfrm>
              <a:off x="1977688" y="4082065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8709660" y="4080705"/>
            <a:ext cx="3002280" cy="1278805"/>
            <a:chOff x="908101" y="4082065"/>
            <a:chExt cx="3002280" cy="1278805"/>
          </a:xfrm>
        </p:grpSpPr>
        <p:grpSp>
          <p:nvGrpSpPr>
            <p:cNvPr id="44" name="그룹 330"/>
            <p:cNvGrpSpPr/>
            <p:nvPr/>
          </p:nvGrpSpPr>
          <p:grpSpPr>
            <a:xfrm>
              <a:off x="908101" y="4367846"/>
              <a:ext cx="3002280" cy="993024"/>
              <a:chOff x="635958" y="5111781"/>
              <a:chExt cx="3002280" cy="993024"/>
            </a:xfrm>
          </p:grpSpPr>
          <p:sp>
            <p:nvSpPr>
              <p:cNvPr id="45" name="TextBox 331"/>
              <p:cNvSpPr txBox="1"/>
              <p:nvPr/>
            </p:nvSpPr>
            <p:spPr>
              <a:xfrm>
                <a:off x="1538223" y="5704695"/>
                <a:ext cx="10687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000" dirty="0"/>
                  <a:t>UI </a:t>
                </a:r>
                <a:r>
                  <a:rPr lang="ko-KR" altLang="en-US" sz="2000" dirty="0"/>
                  <a:t>구현</a:t>
                </a:r>
              </a:p>
            </p:txBody>
          </p:sp>
          <p:sp>
            <p:nvSpPr>
              <p:cNvPr id="46" name="TextBox 332"/>
              <p:cNvSpPr txBox="1"/>
              <p:nvPr/>
            </p:nvSpPr>
            <p:spPr>
              <a:xfrm>
                <a:off x="635958" y="5111781"/>
                <a:ext cx="3002280" cy="57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 dirty="0" err="1"/>
                  <a:t>AndroidStudio</a:t>
                </a:r>
                <a:endParaRPr lang="en-US" altLang="ko-KR" sz="3200" b="1" dirty="0"/>
              </a:p>
            </p:txBody>
          </p:sp>
        </p:grpSp>
        <p:cxnSp>
          <p:nvCxnSpPr>
            <p:cNvPr id="47" name="직선 연결선 339"/>
            <p:cNvCxnSpPr/>
            <p:nvPr/>
          </p:nvCxnSpPr>
          <p:spPr>
            <a:xfrm>
              <a:off x="1977688" y="4082065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10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149130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실행 도구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11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5636" y="1205885"/>
            <a:ext cx="6379583" cy="5050503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A6694EF-B85E-4E9D-B687-4F1A578FC244}"/>
              </a:ext>
            </a:extLst>
          </p:cNvPr>
          <p:cNvSpPr/>
          <p:nvPr/>
        </p:nvSpPr>
        <p:spPr>
          <a:xfrm>
            <a:off x="4323425" y="4083728"/>
            <a:ext cx="2104008" cy="179891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4E77AA3-A9FA-4A3F-B3E2-C3B1BED9F46F}"/>
              </a:ext>
            </a:extLst>
          </p:cNvPr>
          <p:cNvSpPr/>
          <p:nvPr/>
        </p:nvSpPr>
        <p:spPr>
          <a:xfrm>
            <a:off x="1005840" y="1757779"/>
            <a:ext cx="5090160" cy="365757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ADDBA-B206-41D5-BB81-7E2037E772D0}"/>
              </a:ext>
            </a:extLst>
          </p:cNvPr>
          <p:cNvSpPr txBox="1"/>
          <p:nvPr/>
        </p:nvSpPr>
        <p:spPr>
          <a:xfrm>
            <a:off x="7457242" y="2051278"/>
            <a:ext cx="238304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VR Header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70129-AB1D-4686-9D17-A65FB8FDA50A}"/>
              </a:ext>
            </a:extLst>
          </p:cNvPr>
          <p:cNvSpPr txBox="1"/>
          <p:nvPr/>
        </p:nvSpPr>
        <p:spPr>
          <a:xfrm>
            <a:off x="7840461" y="4798518"/>
            <a:ext cx="251994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VR Controller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475C2AC-CB34-4BBD-9072-E11905F401D8}"/>
              </a:ext>
            </a:extLst>
          </p:cNvPr>
          <p:cNvCxnSpPr>
            <a:cxnSpLocks/>
          </p:cNvCxnSpPr>
          <p:nvPr/>
        </p:nvCxnSpPr>
        <p:spPr>
          <a:xfrm flipV="1">
            <a:off x="6077771" y="2290315"/>
            <a:ext cx="1413028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8E9617-2407-4DF7-8F3E-7DFEAEF19B0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427433" y="5029351"/>
            <a:ext cx="141302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32">
            <a:extLst>
              <a:ext uri="{FF2B5EF4-FFF2-40B4-BE49-F238E27FC236}">
                <a16:creationId xmlns:a16="http://schemas.microsoft.com/office/drawing/2014/main" id="{81B55773-C13C-456B-960F-ACC16D7C87A2}"/>
              </a:ext>
            </a:extLst>
          </p:cNvPr>
          <p:cNvSpPr txBox="1"/>
          <p:nvPr/>
        </p:nvSpPr>
        <p:spPr>
          <a:xfrm>
            <a:off x="1004967" y="1068794"/>
            <a:ext cx="2059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/>
              <a:t>Gear VR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601327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기숙사 정보 수집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/>
            <p:cNvSpPr txBox="1"/>
            <p:nvPr/>
          </p:nvSpPr>
          <p:spPr>
            <a:xfrm>
              <a:off x="5383690" y="3105834"/>
              <a:ext cx="623536" cy="628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S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16569" y="3105833"/>
              <a:ext cx="623536" cy="628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W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991866" y="1446920"/>
            <a:ext cx="4056860" cy="1456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3" name="TextBox 8"/>
          <p:cNvSpPr txBox="1"/>
          <p:nvPr/>
        </p:nvSpPr>
        <p:spPr>
          <a:xfrm flipH="1">
            <a:off x="5315168" y="1341049"/>
            <a:ext cx="6876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800" dirty="0" err="1">
                <a:solidFill>
                  <a:schemeClr val="tx1"/>
                </a:solidFill>
              </a:rPr>
              <a:t>성화학숙</a:t>
            </a:r>
            <a:r>
              <a:rPr lang="ko-KR" altLang="en-US" sz="2800" dirty="0">
                <a:solidFill>
                  <a:schemeClr val="tx1"/>
                </a:solidFill>
              </a:rPr>
              <a:t> 홈페이지에 기숙사 정보 수집</a:t>
            </a:r>
          </a:p>
        </p:txBody>
      </p:sp>
      <p:sp>
        <p:nvSpPr>
          <p:cNvPr id="34" name="TextBox 9"/>
          <p:cNvSpPr txBox="1"/>
          <p:nvPr/>
        </p:nvSpPr>
        <p:spPr>
          <a:xfrm>
            <a:off x="5456704" y="2844221"/>
            <a:ext cx="5628373" cy="363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dirty="0"/>
          </a:p>
        </p:txBody>
      </p:sp>
      <p:sp>
        <p:nvSpPr>
          <p:cNvPr id="37" name="TextBox 8"/>
          <p:cNvSpPr txBox="1"/>
          <p:nvPr/>
        </p:nvSpPr>
        <p:spPr>
          <a:xfrm flipH="1">
            <a:off x="5315168" y="3353310"/>
            <a:ext cx="4354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구현 할 호실 목록 작성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01892" y="1824289"/>
            <a:ext cx="5551907" cy="1287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/>
              <a:t>- </a:t>
            </a:r>
            <a:r>
              <a:rPr lang="ko-KR" altLang="en-US" dirty="0"/>
              <a:t>교내 기숙사 홈페이지에서 제공되는 이미지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파일과 각 호실 별 목록을 통하여 제작 할 모델들의 </a:t>
            </a:r>
            <a:endParaRPr lang="en-US" altLang="ko-KR" dirty="0"/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 구조와 크기 등의 정보를 수집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01893" y="3896234"/>
            <a:ext cx="3819718" cy="871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/>
              <a:t>- </a:t>
            </a:r>
            <a:r>
              <a:rPr lang="ko-KR" altLang="en-US" dirty="0"/>
              <a:t>제작 할 기숙사 모델의 목록 작성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/>
              <a:t>  (</a:t>
            </a:r>
            <a:r>
              <a:rPr lang="ko-KR" altLang="en-US" dirty="0"/>
              <a:t>선문관</a:t>
            </a:r>
            <a:r>
              <a:rPr lang="en-US" altLang="ko-KR" dirty="0"/>
              <a:t>,</a:t>
            </a:r>
            <a:r>
              <a:rPr lang="ko-KR" altLang="en-US" dirty="0"/>
              <a:t> 애국관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애천관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12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5920ED-D215-49D4-A49F-4AC49524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2279404"/>
            <a:ext cx="5019180" cy="25720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8528C9-1EAB-449F-868B-0C26658B5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8" y="2640794"/>
            <a:ext cx="5027505" cy="2572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3CA81B-9AAA-48A1-97A4-7923D807E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2" y="3086695"/>
            <a:ext cx="5113745" cy="2523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601327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3D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모델링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/>
            <p:cNvSpPr txBox="1"/>
            <p:nvPr/>
          </p:nvSpPr>
          <p:spPr>
            <a:xfrm>
              <a:off x="5383690" y="3105834"/>
              <a:ext cx="623536" cy="628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S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16569" y="3105833"/>
              <a:ext cx="623536" cy="628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W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254910" y="3695184"/>
            <a:ext cx="1644970" cy="658463"/>
            <a:chOff x="5383690" y="3105833"/>
            <a:chExt cx="1381985" cy="646332"/>
          </a:xfrm>
        </p:grpSpPr>
        <p:sp>
          <p:nvSpPr>
            <p:cNvPr id="19" name="TextBox 18"/>
            <p:cNvSpPr txBox="1"/>
            <p:nvPr/>
          </p:nvSpPr>
          <p:spPr>
            <a:xfrm>
              <a:off x="5383690" y="3105834"/>
              <a:ext cx="623537" cy="625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O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42138" y="3105833"/>
              <a:ext cx="623537" cy="625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T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991866" y="1446920"/>
            <a:ext cx="4056860" cy="1456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596" y="1140721"/>
            <a:ext cx="4334653" cy="22882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07934" y="3429000"/>
            <a:ext cx="4353797" cy="2990172"/>
          </a:xfrm>
          <a:prstGeom prst="rect">
            <a:avLst/>
          </a:prstGeom>
        </p:spPr>
      </p:pic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13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sp>
        <p:nvSpPr>
          <p:cNvPr id="43" name="TextBox 8"/>
          <p:cNvSpPr txBox="1"/>
          <p:nvPr/>
        </p:nvSpPr>
        <p:spPr>
          <a:xfrm flipH="1">
            <a:off x="5081500" y="1440403"/>
            <a:ext cx="6187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실제 크기와 최대한 비슷하게 제작</a:t>
            </a:r>
          </a:p>
        </p:txBody>
      </p:sp>
      <p:sp>
        <p:nvSpPr>
          <p:cNvPr id="46" name="TextBox 8"/>
          <p:cNvSpPr txBox="1"/>
          <p:nvPr/>
        </p:nvSpPr>
        <p:spPr>
          <a:xfrm flipH="1">
            <a:off x="7123370" y="4110697"/>
            <a:ext cx="3024944" cy="519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800" dirty="0">
                <a:solidFill>
                  <a:schemeClr val="tx1"/>
                </a:solidFill>
              </a:rPr>
              <a:t>오브젝트 제작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601327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Unity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가상공간 구현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2000">
                <a:solidFill>
                  <a:schemeClr val="lt1"/>
                </a:solidFill>
              </a:rPr>
              <a:t>13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577724-72FC-441B-AC77-F8F53DD1E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13" y="2276733"/>
            <a:ext cx="5335353" cy="2873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2859C6-5B81-4155-ABDC-98852667BC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" y="2126303"/>
            <a:ext cx="5373764" cy="30227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5FD582-1F8C-4C6E-BDB4-672DC4A50CC8}"/>
              </a:ext>
            </a:extLst>
          </p:cNvPr>
          <p:cNvSpPr txBox="1"/>
          <p:nvPr/>
        </p:nvSpPr>
        <p:spPr>
          <a:xfrm>
            <a:off x="2097537" y="5353301"/>
            <a:ext cx="13316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SketchUp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D75E6-A09C-48E4-B95B-3AC945AC603D}"/>
              </a:ext>
            </a:extLst>
          </p:cNvPr>
          <p:cNvSpPr txBox="1"/>
          <p:nvPr/>
        </p:nvSpPr>
        <p:spPr>
          <a:xfrm>
            <a:off x="8844432" y="5353301"/>
            <a:ext cx="79011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Unity</a:t>
            </a:r>
            <a:endParaRPr lang="ko-KR" altLang="en-US" sz="2000" dirty="0"/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4C591B2C-AA9A-4BB9-AC53-408144071D87}"/>
              </a:ext>
            </a:extLst>
          </p:cNvPr>
          <p:cNvSpPr/>
          <p:nvPr/>
        </p:nvSpPr>
        <p:spPr>
          <a:xfrm>
            <a:off x="5530788" y="3497213"/>
            <a:ext cx="949911" cy="432779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601327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VR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과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연동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15</a:t>
            </a:fld>
            <a:endParaRPr lang="en-US" altLang="en-US" sz="2000" dirty="0">
              <a:solidFill>
                <a:schemeClr val="l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11CD28-D205-4065-B7DC-3D48ACFCF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1" y="1736102"/>
            <a:ext cx="3767176" cy="4354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FAA81D-BFAE-43AA-B780-D61E156E1DE6}"/>
              </a:ext>
            </a:extLst>
          </p:cNvPr>
          <p:cNvSpPr txBox="1"/>
          <p:nvPr/>
        </p:nvSpPr>
        <p:spPr>
          <a:xfrm>
            <a:off x="181282" y="1257709"/>
            <a:ext cx="6350000" cy="388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2000" b="1" dirty="0"/>
              <a:t>캐릭터 컴포넌트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E20C20-DC8A-4D60-BA64-DA9DEF0415AE}"/>
              </a:ext>
            </a:extLst>
          </p:cNvPr>
          <p:cNvSpPr/>
          <p:nvPr/>
        </p:nvSpPr>
        <p:spPr>
          <a:xfrm>
            <a:off x="416421" y="1736101"/>
            <a:ext cx="3767176" cy="17788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2275B-C7C1-45A9-8320-8677D36BA214}"/>
              </a:ext>
            </a:extLst>
          </p:cNvPr>
          <p:cNvSpPr/>
          <p:nvPr/>
        </p:nvSpPr>
        <p:spPr>
          <a:xfrm>
            <a:off x="416421" y="3523205"/>
            <a:ext cx="3767176" cy="142629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C59AA3-7985-4E7F-A7AA-AE2114040DC4}"/>
              </a:ext>
            </a:extLst>
          </p:cNvPr>
          <p:cNvSpPr/>
          <p:nvPr/>
        </p:nvSpPr>
        <p:spPr>
          <a:xfrm>
            <a:off x="416421" y="4978118"/>
            <a:ext cx="3767176" cy="11123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D90E99-226D-48C4-B88F-28F8AF54A6D6}"/>
              </a:ext>
            </a:extLst>
          </p:cNvPr>
          <p:cNvCxnSpPr>
            <a:cxnSpLocks/>
          </p:cNvCxnSpPr>
          <p:nvPr/>
        </p:nvCxnSpPr>
        <p:spPr>
          <a:xfrm>
            <a:off x="4183597" y="1903881"/>
            <a:ext cx="75525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96F4CB4-EA27-40F6-AB07-2AE1A1163F39}"/>
              </a:ext>
            </a:extLst>
          </p:cNvPr>
          <p:cNvCxnSpPr>
            <a:cxnSpLocks/>
          </p:cNvCxnSpPr>
          <p:nvPr/>
        </p:nvCxnSpPr>
        <p:spPr>
          <a:xfrm>
            <a:off x="4183597" y="3703198"/>
            <a:ext cx="75525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185A43D-1687-42C2-A14A-533423232059}"/>
              </a:ext>
            </a:extLst>
          </p:cNvPr>
          <p:cNvCxnSpPr>
            <a:cxnSpLocks/>
          </p:cNvCxnSpPr>
          <p:nvPr/>
        </p:nvCxnSpPr>
        <p:spPr>
          <a:xfrm>
            <a:off x="4183597" y="5155891"/>
            <a:ext cx="75525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1E8FF45-7003-4FA0-98F9-3A802D96A4D3}"/>
              </a:ext>
            </a:extLst>
          </p:cNvPr>
          <p:cNvSpPr txBox="1"/>
          <p:nvPr/>
        </p:nvSpPr>
        <p:spPr>
          <a:xfrm>
            <a:off x="5100506" y="1652211"/>
            <a:ext cx="6535024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RigidBody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오브젝트의 사실적 움직임 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Colider</a:t>
            </a:r>
            <a:r>
              <a:rPr lang="ko-KR" altLang="en-US" dirty="0"/>
              <a:t>가 캡슐 형태이기 때문에</a:t>
            </a:r>
            <a:br>
              <a:rPr lang="en-US" altLang="ko-KR" dirty="0"/>
            </a:br>
            <a:r>
              <a:rPr lang="en-US" altLang="ko-KR" dirty="0"/>
              <a:t>Freeze</a:t>
            </a:r>
            <a:r>
              <a:rPr lang="ko-KR" altLang="en-US" dirty="0"/>
              <a:t> </a:t>
            </a:r>
            <a:r>
              <a:rPr lang="en-US" altLang="ko-KR" dirty="0"/>
              <a:t>Rotation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Z</a:t>
            </a:r>
            <a:r>
              <a:rPr lang="ko-KR" altLang="en-US" dirty="0"/>
              <a:t>축 체크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A08513-A43D-4986-A4E5-A145C366F167}"/>
              </a:ext>
            </a:extLst>
          </p:cNvPr>
          <p:cNvSpPr txBox="1"/>
          <p:nvPr/>
        </p:nvSpPr>
        <p:spPr>
          <a:xfrm>
            <a:off x="5100506" y="3514816"/>
            <a:ext cx="6535024" cy="7330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Colider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 오브젝트간 충돌 방지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17B52D-76D3-48A4-A1E4-B4E3D34913D4}"/>
              </a:ext>
            </a:extLst>
          </p:cNvPr>
          <p:cNvSpPr txBox="1"/>
          <p:nvPr/>
        </p:nvSpPr>
        <p:spPr>
          <a:xfrm>
            <a:off x="5092117" y="4952999"/>
            <a:ext cx="6535024" cy="7848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 캐릭터 움직임 스크립트 작성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 </a:t>
            </a:r>
            <a:r>
              <a:rPr lang="en-US" altLang="ko-KR" dirty="0"/>
              <a:t>Gear VR </a:t>
            </a:r>
            <a:r>
              <a:rPr lang="ko-KR" altLang="en-US" dirty="0"/>
              <a:t>컨트롤러 제어 코드 작성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48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601327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VR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과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연동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16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E7CEF1-3B56-4F5D-8198-79B3BC3F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39" y="3213717"/>
            <a:ext cx="3192434" cy="22777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2754F6-08FC-4300-99DF-79D25E4B3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39" y="2026512"/>
            <a:ext cx="3619814" cy="952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6D007F-9A10-4109-9777-C7EF32CD480D}"/>
              </a:ext>
            </a:extLst>
          </p:cNvPr>
          <p:cNvSpPr txBox="1"/>
          <p:nvPr/>
        </p:nvSpPr>
        <p:spPr>
          <a:xfrm>
            <a:off x="584200" y="1300710"/>
            <a:ext cx="635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2000" b="1" dirty="0"/>
              <a:t>유니티 </a:t>
            </a:r>
            <a:r>
              <a:rPr lang="en-US" altLang="ko-KR" sz="2000" b="1" dirty="0"/>
              <a:t>VR </a:t>
            </a:r>
            <a:r>
              <a:rPr lang="ko-KR" altLang="en-US" sz="2000" b="1" dirty="0"/>
              <a:t>환경설정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AF59776-2AAD-413E-8AD7-B63A67162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097" y="2026169"/>
            <a:ext cx="3325070" cy="356253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3AC460-8840-47CF-8794-A4ACAB960CE3}"/>
              </a:ext>
            </a:extLst>
          </p:cNvPr>
          <p:cNvSpPr/>
          <p:nvPr/>
        </p:nvSpPr>
        <p:spPr>
          <a:xfrm>
            <a:off x="2282096" y="3505518"/>
            <a:ext cx="1437949" cy="3206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EC0B73-4A82-4FEF-AAF2-06792D545100}"/>
              </a:ext>
            </a:extLst>
          </p:cNvPr>
          <p:cNvSpPr/>
          <p:nvPr/>
        </p:nvSpPr>
        <p:spPr>
          <a:xfrm>
            <a:off x="6281722" y="3716323"/>
            <a:ext cx="3080151" cy="78017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6D0901-3053-4268-B5A8-94F201E333AF}"/>
              </a:ext>
            </a:extLst>
          </p:cNvPr>
          <p:cNvSpPr txBox="1"/>
          <p:nvPr/>
        </p:nvSpPr>
        <p:spPr>
          <a:xfrm>
            <a:off x="3199136" y="5713994"/>
            <a:ext cx="1634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/>
              <a:t>Build Setting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923897-1ED3-4645-B509-7923F7CA342B}"/>
              </a:ext>
            </a:extLst>
          </p:cNvPr>
          <p:cNvSpPr txBox="1"/>
          <p:nvPr/>
        </p:nvSpPr>
        <p:spPr>
          <a:xfrm>
            <a:off x="6973082" y="5738237"/>
            <a:ext cx="201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/>
              <a:t>Project Setting</a:t>
            </a:r>
            <a:endParaRPr lang="ko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20B92F4-862C-414B-AA4D-0AA4B05FDA89}"/>
              </a:ext>
            </a:extLst>
          </p:cNvPr>
          <p:cNvCxnSpPr>
            <a:cxnSpLocks/>
          </p:cNvCxnSpPr>
          <p:nvPr/>
        </p:nvCxnSpPr>
        <p:spPr>
          <a:xfrm>
            <a:off x="9361873" y="4129638"/>
            <a:ext cx="75525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2525CC-830A-4263-98D0-EEB7D72F8E17}"/>
              </a:ext>
            </a:extLst>
          </p:cNvPr>
          <p:cNvSpPr txBox="1"/>
          <p:nvPr/>
        </p:nvSpPr>
        <p:spPr>
          <a:xfrm>
            <a:off x="10117123" y="3946912"/>
            <a:ext cx="196302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Oculus SDK </a:t>
            </a:r>
            <a:r>
              <a:rPr lang="ko-KR" altLang="en-US" sz="1600" dirty="0"/>
              <a:t>설정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74C559-127D-4CD1-85CB-3CBB5F3E411A}"/>
              </a:ext>
            </a:extLst>
          </p:cNvPr>
          <p:cNvCxnSpPr>
            <a:cxnSpLocks/>
          </p:cNvCxnSpPr>
          <p:nvPr/>
        </p:nvCxnSpPr>
        <p:spPr>
          <a:xfrm flipH="1">
            <a:off x="1870745" y="3686420"/>
            <a:ext cx="41135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D35D97C-37E0-471D-B439-0A5C1C3BF549}"/>
              </a:ext>
            </a:extLst>
          </p:cNvPr>
          <p:cNvSpPr txBox="1"/>
          <p:nvPr/>
        </p:nvSpPr>
        <p:spPr>
          <a:xfrm>
            <a:off x="128833" y="3505518"/>
            <a:ext cx="1741911" cy="7330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Android Build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환경설정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24393C-0EDF-4551-801F-7D7F2FD11928}"/>
              </a:ext>
            </a:extLst>
          </p:cNvPr>
          <p:cNvSpPr/>
          <p:nvPr/>
        </p:nvSpPr>
        <p:spPr>
          <a:xfrm>
            <a:off x="8065741" y="2583216"/>
            <a:ext cx="1723512" cy="1845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8CE40C2-1715-4FCA-83A0-40EDEF4DF268}"/>
              </a:ext>
            </a:extLst>
          </p:cNvPr>
          <p:cNvCxnSpPr>
            <a:cxnSpLocks/>
          </p:cNvCxnSpPr>
          <p:nvPr/>
        </p:nvCxnSpPr>
        <p:spPr>
          <a:xfrm>
            <a:off x="9789253" y="2662963"/>
            <a:ext cx="32787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CF07CC-F19F-42DE-9BF6-A1732791885E}"/>
              </a:ext>
            </a:extLst>
          </p:cNvPr>
          <p:cNvSpPr txBox="1"/>
          <p:nvPr/>
        </p:nvSpPr>
        <p:spPr>
          <a:xfrm>
            <a:off x="10153475" y="2413408"/>
            <a:ext cx="1963024" cy="7849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API level</a:t>
            </a:r>
            <a:br>
              <a:rPr lang="en-US" altLang="ko-KR" sz="1600" dirty="0"/>
            </a:br>
            <a:r>
              <a:rPr lang="en-US" altLang="ko-KR" sz="1600" dirty="0"/>
              <a:t>19</a:t>
            </a:r>
            <a:r>
              <a:rPr lang="ko-KR" altLang="en-US" sz="1600" dirty="0"/>
              <a:t>버전 이상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601327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UI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구현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/>
            <p:cNvSpPr txBox="1"/>
            <p:nvPr/>
          </p:nvSpPr>
          <p:spPr>
            <a:xfrm>
              <a:off x="5383690" y="3105834"/>
              <a:ext cx="623536" cy="628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S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16569" y="3105833"/>
              <a:ext cx="623536" cy="628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W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991866" y="1446920"/>
            <a:ext cx="4056860" cy="1456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98050" y="1446920"/>
            <a:ext cx="4056860" cy="1456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1500s,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5658" y="1598519"/>
            <a:ext cx="8570658" cy="4169267"/>
          </a:xfrm>
          <a:prstGeom prst="rect">
            <a:avLst/>
          </a:prstGeom>
        </p:spPr>
      </p:pic>
      <p:sp>
        <p:nvSpPr>
          <p:cNvPr id="3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17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sp>
        <p:nvSpPr>
          <p:cNvPr id="35" name="사각형: 둥근 모서리 34"/>
          <p:cNvSpPr/>
          <p:nvPr/>
        </p:nvSpPr>
        <p:spPr>
          <a:xfrm>
            <a:off x="3407491" y="4852628"/>
            <a:ext cx="1618225" cy="1003709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9142976" y="3633838"/>
            <a:ext cx="3049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스타트 버튼 클릭 시 </a:t>
            </a:r>
            <a:br>
              <a:rPr lang="en-US" altLang="ko-KR" dirty="0"/>
            </a:br>
            <a:r>
              <a:rPr lang="ko-KR" altLang="en-US" dirty="0"/>
              <a:t>기숙사 선택 화면으로 전환</a:t>
            </a:r>
          </a:p>
        </p:txBody>
      </p:sp>
      <p:cxnSp>
        <p:nvCxnSpPr>
          <p:cNvPr id="37" name="직선 화살표 연결선 36"/>
          <p:cNvCxnSpPr>
            <a:cxnSpLocks/>
            <a:stCxn id="35" idx="3"/>
            <a:endCxn id="36" idx="1"/>
          </p:cNvCxnSpPr>
          <p:nvPr/>
        </p:nvCxnSpPr>
        <p:spPr>
          <a:xfrm flipV="1">
            <a:off x="5025716" y="3957004"/>
            <a:ext cx="4117260" cy="13974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601327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UI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구현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/>
            <p:cNvSpPr txBox="1"/>
            <p:nvPr/>
          </p:nvSpPr>
          <p:spPr>
            <a:xfrm>
              <a:off x="5383690" y="3105834"/>
              <a:ext cx="623536" cy="628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S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16569" y="3105833"/>
              <a:ext cx="623536" cy="628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W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18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87428" y="1606125"/>
            <a:ext cx="8631933" cy="419907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069508" y="1421580"/>
            <a:ext cx="1556774" cy="171040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242733" y="1995128"/>
            <a:ext cx="2089355" cy="365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기숙사 </a:t>
            </a:r>
            <a:r>
              <a:rPr lang="en-US" altLang="ko-KR"/>
              <a:t>LIST</a:t>
            </a:r>
            <a:r>
              <a:rPr lang="ko-KR" altLang="en-US"/>
              <a:t> 출력</a:t>
            </a:r>
          </a:p>
        </p:txBody>
      </p:sp>
      <p:cxnSp>
        <p:nvCxnSpPr>
          <p:cNvPr id="38" name="직선 화살표 연결선 37"/>
          <p:cNvCxnSpPr>
            <a:stCxn id="36" idx="1"/>
            <a:endCxn id="37" idx="3"/>
          </p:cNvCxnSpPr>
          <p:nvPr/>
        </p:nvCxnSpPr>
        <p:spPr>
          <a:xfrm rot="10800000">
            <a:off x="2332088" y="2177967"/>
            <a:ext cx="737419" cy="988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601327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UI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구현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/>
            <p:cNvSpPr txBox="1"/>
            <p:nvPr/>
          </p:nvSpPr>
          <p:spPr>
            <a:xfrm>
              <a:off x="5383690" y="3105834"/>
              <a:ext cx="623536" cy="628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S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16569" y="3105833"/>
              <a:ext cx="623536" cy="628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W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19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1010" y="1448742"/>
            <a:ext cx="8755381" cy="405677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543459" y="1933677"/>
            <a:ext cx="1403145" cy="138266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0" y="3572387"/>
            <a:ext cx="2946604" cy="6411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dirty="0" err="1"/>
              <a:t>ExpandableListView를</a:t>
            </a:r>
            <a:r>
              <a:rPr lang="ko-KR" dirty="0"/>
              <a:t> </a:t>
            </a:r>
          </a:p>
          <a:p>
            <a:pPr algn="ctr">
              <a:defRPr/>
            </a:pPr>
            <a:r>
              <a:rPr lang="ko-KR" dirty="0"/>
              <a:t>사용하여 호실 리스트 출력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159748" y="1534241"/>
            <a:ext cx="1413387" cy="76814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8" name="직사각형 37"/>
          <p:cNvSpPr/>
          <p:nvPr/>
        </p:nvSpPr>
        <p:spPr>
          <a:xfrm>
            <a:off x="2823701" y="1288435"/>
            <a:ext cx="7036210" cy="42913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9" name="TextBox 38"/>
          <p:cNvSpPr txBox="1"/>
          <p:nvPr/>
        </p:nvSpPr>
        <p:spPr>
          <a:xfrm>
            <a:off x="10433458" y="1513757"/>
            <a:ext cx="1505565" cy="6369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/>
              <a:t>VR환경 </a:t>
            </a:r>
          </a:p>
          <a:p>
            <a:pPr algn="ctr">
              <a:defRPr/>
            </a:pPr>
            <a:r>
              <a:rPr lang="ko-KR"/>
              <a:t>전환 버튼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04828" y="5825612"/>
            <a:ext cx="3615404" cy="3646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호실 선택 시 해당 호실 사진 출력</a:t>
            </a:r>
          </a:p>
        </p:txBody>
      </p:sp>
      <p:cxnSp>
        <p:nvCxnSpPr>
          <p:cNvPr id="41" name="연결선: 꺾임 40"/>
          <p:cNvCxnSpPr>
            <a:stCxn id="38" idx="2"/>
            <a:endCxn id="40" idx="1"/>
          </p:cNvCxnSpPr>
          <p:nvPr/>
        </p:nvCxnSpPr>
        <p:spPr>
          <a:xfrm rot="5400000" flipV="1">
            <a:off x="6509251" y="5412362"/>
            <a:ext cx="428133" cy="763020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/>
          <p:cNvCxnSpPr>
            <a:stCxn id="35" idx="1"/>
          </p:cNvCxnSpPr>
          <p:nvPr/>
        </p:nvCxnSpPr>
        <p:spPr>
          <a:xfrm rot="10800000" flipV="1">
            <a:off x="509024" y="2625009"/>
            <a:ext cx="1034436" cy="947377"/>
          </a:xfrm>
          <a:prstGeom prst="bentConnector3">
            <a:avLst>
              <a:gd name="adj1" fmla="val 100174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7" idx="3"/>
            <a:endCxn id="39" idx="1"/>
          </p:cNvCxnSpPr>
          <p:nvPr/>
        </p:nvCxnSpPr>
        <p:spPr>
          <a:xfrm flipV="1">
            <a:off x="9573136" y="1832251"/>
            <a:ext cx="860322" cy="860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921" y="3260909"/>
            <a:ext cx="286774" cy="39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2000"/>
              <a:t>①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280545" y="1163791"/>
            <a:ext cx="286774" cy="393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2000"/>
              <a:t>②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32291" y="5572636"/>
            <a:ext cx="286774" cy="393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2000"/>
              <a:t>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1566333" y="0"/>
            <a:ext cx="10625667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528781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1976119" y="1225788"/>
            <a:ext cx="3175001" cy="448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A table of 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976118" y="382062"/>
            <a:ext cx="3175001" cy="635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목차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49353" y="2438380"/>
            <a:ext cx="3142562" cy="523220"/>
            <a:chOff x="1191929" y="2733040"/>
            <a:chExt cx="3142562" cy="523220"/>
          </a:xfrm>
        </p:grpSpPr>
        <p:sp>
          <p:nvSpPr>
            <p:cNvPr id="6" name="TextBox 5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</a:rPr>
                <a:t>1.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76118" y="2733040"/>
              <a:ext cx="2358373" cy="5124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프로젝트 소개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49353" y="3429000"/>
            <a:ext cx="2456762" cy="523220"/>
            <a:chOff x="1191929" y="2733040"/>
            <a:chExt cx="2456762" cy="523220"/>
          </a:xfrm>
        </p:grpSpPr>
        <p:sp>
          <p:nvSpPr>
            <p:cNvPr id="10" name="TextBox 9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</a:rPr>
                <a:t>2.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76118" y="2733040"/>
              <a:ext cx="1672573" cy="51244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개발 과정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49353" y="4419620"/>
            <a:ext cx="2531783" cy="523220"/>
            <a:chOff x="1191929" y="2733040"/>
            <a:chExt cx="2531783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</a:rPr>
                <a:t>3.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개발 후기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49353" y="5410240"/>
            <a:ext cx="2658420" cy="523220"/>
            <a:chOff x="1191929" y="2733040"/>
            <a:chExt cx="2658420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1191929" y="2733040"/>
              <a:ext cx="58381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bg1"/>
                  </a:solidFill>
                </a:rPr>
                <a:t>4.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76118" y="2733040"/>
              <a:ext cx="18742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시연  영상</a:t>
              </a:r>
            </a:p>
          </p:txBody>
        </p:sp>
      </p:grpSp>
      <p:sp>
        <p:nvSpPr>
          <p:cNvPr id="2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2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57910" y="3708260"/>
              <a:ext cx="3710255" cy="1354217"/>
              <a:chOff x="2700071" y="2021840"/>
              <a:chExt cx="5052155" cy="184400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71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 dirty="0">
                    <a:solidFill>
                      <a:schemeClr val="bg1"/>
                    </a:solidFill>
                  </a:rPr>
                  <a:t>Part 3 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027260" y="2734295"/>
                <a:ext cx="3724966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개발 후기</a:t>
                </a:r>
              </a:p>
            </p:txBody>
          </p:sp>
        </p:grpSp>
      </p:grp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20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601327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기대효과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21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43F3D0-4033-4887-BE91-1D228EBA82A6}"/>
              </a:ext>
            </a:extLst>
          </p:cNvPr>
          <p:cNvGrpSpPr/>
          <p:nvPr/>
        </p:nvGrpSpPr>
        <p:grpSpPr>
          <a:xfrm>
            <a:off x="1627464" y="1365523"/>
            <a:ext cx="8139028" cy="4728078"/>
            <a:chOff x="1944210" y="1583443"/>
            <a:chExt cx="7822282" cy="4498110"/>
          </a:xfrm>
        </p:grpSpPr>
        <p:grpSp>
          <p:nvGrpSpPr>
            <p:cNvPr id="37" name="그룹 137">
              <a:extLst>
                <a:ext uri="{FF2B5EF4-FFF2-40B4-BE49-F238E27FC236}">
                  <a16:creationId xmlns:a16="http://schemas.microsoft.com/office/drawing/2014/main" id="{8819F0BD-4E70-4ED5-8ED6-7AF19688A3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5035" y="2182826"/>
              <a:ext cx="4041457" cy="3134884"/>
              <a:chOff x="612570" y="1870423"/>
              <a:chExt cx="1886740" cy="1840569"/>
            </a:xfrm>
          </p:grpSpPr>
          <p:sp>
            <p:nvSpPr>
              <p:cNvPr id="51" name="막힌 원호 50">
                <a:extLst>
                  <a:ext uri="{FF2B5EF4-FFF2-40B4-BE49-F238E27FC236}">
                    <a16:creationId xmlns:a16="http://schemas.microsoft.com/office/drawing/2014/main" id="{2078A08A-15A7-46CA-B229-D5409FCEC25D}"/>
                  </a:ext>
                </a:extLst>
              </p:cNvPr>
              <p:cNvSpPr/>
              <p:nvPr/>
            </p:nvSpPr>
            <p:spPr bwMode="auto">
              <a:xfrm>
                <a:off x="612570" y="1870423"/>
                <a:ext cx="1837566" cy="1840569"/>
              </a:xfrm>
              <a:prstGeom prst="blockArc">
                <a:avLst>
                  <a:gd name="adj1" fmla="val 10836235"/>
                  <a:gd name="adj2" fmla="val 21562877"/>
                  <a:gd name="adj3" fmla="val 4117"/>
                </a:avLst>
              </a:prstGeom>
              <a:solidFill>
                <a:srgbClr val="6F8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>
                  <a:defRPr/>
                </a:pPr>
                <a:endParaRPr lang="ko-KR" altLang="en-US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2" name="타원 22">
                <a:extLst>
                  <a:ext uri="{FF2B5EF4-FFF2-40B4-BE49-F238E27FC236}">
                    <a16:creationId xmlns:a16="http://schemas.microsoft.com/office/drawing/2014/main" id="{10FA30FD-413A-4CD3-8D1D-A6C11BFAA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883" y="2078356"/>
                <a:ext cx="1430674" cy="1431290"/>
              </a:xfrm>
              <a:prstGeom prst="ellipse">
                <a:avLst/>
              </a:prstGeom>
              <a:solidFill>
                <a:srgbClr val="6F8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/>
                <a:endParaRPr lang="ko-KR" altLang="en-US"/>
              </a:p>
            </p:txBody>
          </p:sp>
          <p:sp>
            <p:nvSpPr>
              <p:cNvPr id="53" name="타원 107">
                <a:extLst>
                  <a:ext uri="{FF2B5EF4-FFF2-40B4-BE49-F238E27FC236}">
                    <a16:creationId xmlns:a16="http://schemas.microsoft.com/office/drawing/2014/main" id="{C06178D4-482A-4C2B-991B-639C3F633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878" y="2375477"/>
                <a:ext cx="836683" cy="837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/>
                <a:endParaRPr lang="ko-KR" altLang="en-US"/>
              </a:p>
            </p:txBody>
          </p:sp>
          <p:sp>
            <p:nvSpPr>
              <p:cNvPr id="54" name="Rectangle 304">
                <a:extLst>
                  <a:ext uri="{FF2B5EF4-FFF2-40B4-BE49-F238E27FC236}">
                    <a16:creationId xmlns:a16="http://schemas.microsoft.com/office/drawing/2014/main" id="{044FC6D5-2CC8-4B08-9996-481A2EDC8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0748" y="2657535"/>
                <a:ext cx="1108472" cy="346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</a:pPr>
                <a:r>
                  <a:rPr kumimoji="0" lang="ko-KR" altLang="en-US" sz="1800" b="1" dirty="0">
                    <a:latin typeface="나눔고딕" pitchFamily="50" charset="-127"/>
                    <a:ea typeface="나눔고딕" pitchFamily="50" charset="-127"/>
                  </a:rPr>
                  <a:t>기숙사 입주</a:t>
                </a:r>
                <a:endParaRPr kumimoji="0" lang="en-US" altLang="ko-KR" sz="1800" b="1" dirty="0">
                  <a:latin typeface="나눔고딕" pitchFamily="50" charset="-127"/>
                  <a:ea typeface="나눔고딕" pitchFamily="50" charset="-127"/>
                </a:endParaRPr>
              </a:p>
              <a:p>
                <a:pPr algn="ctr" eaLnBrk="1" hangingPunct="1">
                  <a:lnSpc>
                    <a:spcPct val="90000"/>
                  </a:lnSpc>
                </a:pPr>
                <a:r>
                  <a:rPr kumimoji="0" lang="ko-KR" altLang="en-US" sz="1800" b="1" dirty="0">
                    <a:latin typeface="나눔고딕" pitchFamily="50" charset="-127"/>
                    <a:ea typeface="나눔고딕" pitchFamily="50" charset="-127"/>
                  </a:rPr>
                  <a:t> 도움기여</a:t>
                </a:r>
                <a:endParaRPr kumimoji="0" lang="en-US" altLang="ko-KR" sz="18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5" name="Rectangle 304">
                <a:extLst>
                  <a:ext uri="{FF2B5EF4-FFF2-40B4-BE49-F238E27FC236}">
                    <a16:creationId xmlns:a16="http://schemas.microsoft.com/office/drawing/2014/main" id="{AF08FAD9-D5BB-46F7-9678-46E981893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701" y="2084500"/>
                <a:ext cx="1108472" cy="162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/>
                <a:r>
                  <a:rPr kumimoji="0" lang="en-US" altLang="ko-KR" sz="12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02</a:t>
                </a:r>
              </a:p>
            </p:txBody>
          </p:sp>
          <p:sp>
            <p:nvSpPr>
              <p:cNvPr id="56" name="이등변 삼각형 24">
                <a:extLst>
                  <a:ext uri="{FF2B5EF4-FFF2-40B4-BE49-F238E27FC236}">
                    <a16:creationId xmlns:a16="http://schemas.microsoft.com/office/drawing/2014/main" id="{B3171EC4-ED68-40CE-847E-E3FCB743C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314400" y="2688431"/>
                <a:ext cx="184910" cy="203842"/>
              </a:xfrm>
              <a:prstGeom prst="triangle">
                <a:avLst>
                  <a:gd name="adj" fmla="val 50000"/>
                </a:avLst>
              </a:prstGeom>
              <a:solidFill>
                <a:srgbClr val="6F8B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2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hangingPunct="1"/>
                <a:endParaRPr lang="ko-KR" altLang="en-US"/>
              </a:p>
            </p:txBody>
          </p:sp>
        </p:grpSp>
        <p:sp>
          <p:nvSpPr>
            <p:cNvPr id="38" name="막힌 원호 37">
              <a:extLst>
                <a:ext uri="{FF2B5EF4-FFF2-40B4-BE49-F238E27FC236}">
                  <a16:creationId xmlns:a16="http://schemas.microsoft.com/office/drawing/2014/main" id="{47F6947D-5BBE-491D-92C5-4915B5C57EAA}"/>
                </a:ext>
              </a:extLst>
            </p:cNvPr>
            <p:cNvSpPr/>
            <p:nvPr/>
          </p:nvSpPr>
          <p:spPr bwMode="auto">
            <a:xfrm flipV="1">
              <a:off x="1944210" y="2182826"/>
              <a:ext cx="3933302" cy="3134884"/>
            </a:xfrm>
            <a:prstGeom prst="blockArc">
              <a:avLst>
                <a:gd name="adj1" fmla="val 10836235"/>
                <a:gd name="adj2" fmla="val 21562877"/>
                <a:gd name="adj3" fmla="val 4117"/>
              </a:avLst>
            </a:prstGeom>
            <a:solidFill>
              <a:srgbClr val="AF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defRPr/>
              </a:pPr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" name="타원 22">
              <a:extLst>
                <a:ext uri="{FF2B5EF4-FFF2-40B4-BE49-F238E27FC236}">
                  <a16:creationId xmlns:a16="http://schemas.microsoft.com/office/drawing/2014/main" id="{8F51C791-8A27-48F4-A130-F379652FF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7849" y="2536981"/>
              <a:ext cx="3064549" cy="2437794"/>
            </a:xfrm>
            <a:prstGeom prst="ellipse">
              <a:avLst/>
            </a:prstGeom>
            <a:solidFill>
              <a:srgbClr val="AF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40" name="타원 107">
              <a:extLst>
                <a:ext uri="{FF2B5EF4-FFF2-40B4-BE49-F238E27FC236}">
                  <a16:creationId xmlns:a16="http://schemas.microsoft.com/office/drawing/2014/main" id="{BABD8728-11BD-45F3-BFF1-ECCC7DFF9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021" y="3043042"/>
              <a:ext cx="1792202" cy="1425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41" name="Rectangle 304">
              <a:extLst>
                <a:ext uri="{FF2B5EF4-FFF2-40B4-BE49-F238E27FC236}">
                  <a16:creationId xmlns:a16="http://schemas.microsoft.com/office/drawing/2014/main" id="{4E143360-88DF-4B5E-8FF1-9FE1245A9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2358" y="3426496"/>
              <a:ext cx="237438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en-US" altLang="ko-KR" sz="1800" b="1" dirty="0">
                  <a:latin typeface="나눔고딕" pitchFamily="50" charset="-127"/>
                  <a:ea typeface="나눔고딕" pitchFamily="50" charset="-127"/>
                </a:rPr>
                <a:t>VR </a:t>
              </a:r>
              <a:r>
                <a:rPr kumimoji="0" lang="ko-KR" altLang="en-US" sz="1800" b="1" dirty="0">
                  <a:latin typeface="나눔고딕" pitchFamily="50" charset="-127"/>
                  <a:ea typeface="나눔고딕" pitchFamily="50" charset="-127"/>
                </a:rPr>
                <a:t>가상 공간을 </a:t>
              </a:r>
              <a:endParaRPr kumimoji="0" lang="en-US" altLang="ko-KR" sz="1800" b="1" dirty="0">
                <a:latin typeface="나눔고딕" pitchFamily="50" charset="-127"/>
                <a:ea typeface="나눔고딕" pitchFamily="50" charset="-127"/>
              </a:endParaRPr>
            </a:p>
            <a:p>
              <a:pPr algn="ctr" eaLnBrk="1" hangingPunct="1"/>
              <a:r>
                <a:rPr kumimoji="0" lang="ko-KR" altLang="en-US" sz="1800" b="1" dirty="0">
                  <a:latin typeface="나눔고딕" pitchFamily="50" charset="-127"/>
                  <a:ea typeface="나눔고딕" pitchFamily="50" charset="-127"/>
                </a:rPr>
                <a:t>통한 체험</a:t>
              </a:r>
              <a:endParaRPr kumimoji="0" lang="en-US" altLang="ko-KR" sz="1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2" name="Rectangle 304">
              <a:extLst>
                <a:ext uri="{FF2B5EF4-FFF2-40B4-BE49-F238E27FC236}">
                  <a16:creationId xmlns:a16="http://schemas.microsoft.com/office/drawing/2014/main" id="{D845F017-FFD6-4FF7-BF66-7ABD82335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337" y="2547445"/>
              <a:ext cx="237438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r>
                <a:rPr kumimoji="0" lang="en-US" altLang="ko-KR" sz="12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</a:t>
              </a:r>
            </a:p>
          </p:txBody>
        </p:sp>
        <p:sp>
          <p:nvSpPr>
            <p:cNvPr id="43" name="이등변 삼각형 24">
              <a:extLst>
                <a:ext uri="{FF2B5EF4-FFF2-40B4-BE49-F238E27FC236}">
                  <a16:creationId xmlns:a16="http://schemas.microsoft.com/office/drawing/2014/main" id="{96A2930C-B669-46D6-B70C-1DC76CD01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1322" y="3554439"/>
              <a:ext cx="396084" cy="347187"/>
            </a:xfrm>
            <a:prstGeom prst="triangle">
              <a:avLst>
                <a:gd name="adj" fmla="val 50000"/>
              </a:avLst>
            </a:prstGeom>
            <a:solidFill>
              <a:srgbClr val="AF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/>
              <a:endParaRPr lang="ko-KR" altLang="en-US"/>
            </a:p>
          </p:txBody>
        </p:sp>
        <p:sp>
          <p:nvSpPr>
            <p:cNvPr id="24" name="Rectangle 304">
              <a:extLst>
                <a:ext uri="{FF2B5EF4-FFF2-40B4-BE49-F238E27FC236}">
                  <a16:creationId xmlns:a16="http://schemas.microsoft.com/office/drawing/2014/main" id="{ACF707D0-C870-4E00-93F1-6D23E6F88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257" y="1583443"/>
              <a:ext cx="3348583" cy="974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개발 된 프로젝트를 통해 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algn="ctr" eaLnBrk="1" hangingPunct="1">
                <a:lnSpc>
                  <a:spcPct val="150000"/>
                </a:lnSpc>
              </a:pP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입주하려는 학생들이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algn="ctr" eaLnBrk="1" hangingPunct="1">
                <a:lnSpc>
                  <a:spcPct val="150000"/>
                </a:lnSpc>
              </a:pPr>
              <a:r>
                <a:rPr lang="en-US" altLang="ko-KR" sz="1400" dirty="0">
                  <a:latin typeface="나눔고딕" pitchFamily="50" charset="-127"/>
                  <a:ea typeface="나눔고딕" pitchFamily="50" charset="-127"/>
                </a:rPr>
                <a:t>VR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을 통한 가상체험을 한다</a:t>
              </a:r>
              <a:r>
                <a:rPr lang="en-US" altLang="ko-KR" sz="1400" dirty="0">
                  <a:latin typeface="나눔고딕" pitchFamily="50" charset="-127"/>
                  <a:ea typeface="나눔고딕" pitchFamily="50" charset="-127"/>
                </a:rPr>
                <a:t>.</a:t>
              </a:r>
            </a:p>
          </p:txBody>
        </p:sp>
        <p:sp>
          <p:nvSpPr>
            <p:cNvPr id="25" name="Rectangle 304">
              <a:extLst>
                <a:ext uri="{FF2B5EF4-FFF2-40B4-BE49-F238E27FC236}">
                  <a16:creationId xmlns:a16="http://schemas.microsoft.com/office/drawing/2014/main" id="{ADCA7259-EE7F-4107-8E97-874EEE08A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970" y="5107238"/>
              <a:ext cx="3227684" cy="974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기숙사 </a:t>
              </a:r>
              <a:r>
                <a:rPr lang="en-US" altLang="ko-KR" sz="1400" dirty="0">
                  <a:latin typeface="나눔고딕" pitchFamily="50" charset="-127"/>
                  <a:ea typeface="나눔고딕" pitchFamily="50" charset="-127"/>
                </a:rPr>
                <a:t>VR</a:t>
              </a: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체험을 한 한생들이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algn="ctr" eaLnBrk="1" hangingPunct="1">
                <a:lnSpc>
                  <a:spcPct val="150000"/>
                </a:lnSpc>
              </a:pP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보다 신중하게 기숙사 입주를 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  <a:p>
              <a:pPr algn="ctr" eaLnBrk="1" hangingPunct="1">
                <a:lnSpc>
                  <a:spcPct val="150000"/>
                </a:lnSpc>
              </a:pPr>
              <a:r>
                <a:rPr lang="ko-KR" altLang="en-US" sz="1400" dirty="0">
                  <a:latin typeface="나눔고딕" pitchFamily="50" charset="-127"/>
                  <a:ea typeface="나눔고딕" pitchFamily="50" charset="-127"/>
                </a:rPr>
                <a:t>고려할 수 있음</a:t>
              </a:r>
              <a:endParaRPr lang="en-US" altLang="ko-KR" sz="14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91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051056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개발 중 문제점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1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08300" y="1849800"/>
              <a:ext cx="5426605" cy="63622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프로젝트 주제 선정 미흡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2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08300" y="1849800"/>
              <a:ext cx="4363695" cy="64633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개발 도구 조작 미숙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00291" y="1757468"/>
              <a:ext cx="517223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3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08300" y="1849800"/>
              <a:ext cx="5024239" cy="63621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추가 개발요소 구현 미흡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22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173959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개발 후 느낀 점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66" name="그룹 31"/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67" name="직사각형 3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직사각형 3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1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70" name="TextBox 35"/>
            <p:cNvSpPr txBox="1"/>
            <p:nvPr/>
          </p:nvSpPr>
          <p:spPr>
            <a:xfrm>
              <a:off x="2838040" y="1668620"/>
              <a:ext cx="7270153" cy="103648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5000"/>
                </a:lnSpc>
                <a:defRPr/>
              </a:pPr>
              <a:r>
                <a:rPr lang="ko-KR" altLang="en-US" sz="25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사용자의 요구사항을 좀 더 생각해보고 </a:t>
              </a:r>
            </a:p>
            <a:p>
              <a:pPr lvl="0" algn="ctr">
                <a:lnSpc>
                  <a:spcPct val="125000"/>
                </a:lnSpc>
                <a:defRPr/>
              </a:pPr>
              <a:r>
                <a:rPr lang="ko-KR" altLang="en-US" sz="25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그에 맞게 좀 더 실용성이 있는 제품 제작</a:t>
              </a:r>
            </a:p>
          </p:txBody>
        </p:sp>
      </p:grpSp>
      <p:grpSp>
        <p:nvGrpSpPr>
          <p:cNvPr id="71" name="그룹 36"/>
          <p:cNvGrpSpPr/>
          <p:nvPr/>
        </p:nvGrpSpPr>
        <p:grpSpPr>
          <a:xfrm>
            <a:off x="1577399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72" name="직사각형 37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직사각형 38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TextBox 39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2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75" name="TextBox 40"/>
            <p:cNvSpPr txBox="1"/>
            <p:nvPr/>
          </p:nvSpPr>
          <p:spPr>
            <a:xfrm>
              <a:off x="2613050" y="1701290"/>
              <a:ext cx="7586842" cy="10419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5000"/>
                </a:lnSpc>
                <a:defRPr/>
              </a:pPr>
              <a:r>
                <a:rPr lang="ko-KR" altLang="en-US" sz="25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개발되는 게임들의 개발 프로세스와 </a:t>
              </a:r>
            </a:p>
            <a:p>
              <a:pPr lvl="0" algn="ctr">
                <a:lnSpc>
                  <a:spcPct val="125000"/>
                </a:lnSpc>
                <a:defRPr/>
              </a:pPr>
              <a:r>
                <a:rPr lang="ko-KR" altLang="en-US" sz="2500" dirty="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기본적인 배경지식을 갖추게 됨</a:t>
              </a:r>
            </a:p>
          </p:txBody>
        </p:sp>
      </p:grpSp>
      <p:grpSp>
        <p:nvGrpSpPr>
          <p:cNvPr id="76" name="그룹 41"/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77" name="직사각형 4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직사각형 4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5000"/>
                </a:lnSpc>
                <a:defRPr/>
              </a:pPr>
              <a:r>
                <a:rPr lang="ko-KR" altLang="en-US" sz="2500"/>
                <a:t>팀 개발 프로젝트 중 팀원과의 활발한 소통과 </a:t>
              </a:r>
            </a:p>
            <a:p>
              <a:pPr algn="ctr">
                <a:lnSpc>
                  <a:spcPct val="125000"/>
                </a:lnSpc>
                <a:defRPr/>
              </a:pPr>
              <a:r>
                <a:rPr lang="ko-KR" altLang="en-US" sz="2500"/>
                <a:t>피드백이 중요하다고 느낌</a:t>
              </a:r>
            </a:p>
          </p:txBody>
        </p:sp>
        <p:sp>
          <p:nvSpPr>
            <p:cNvPr id="79" name="TextBox 44"/>
            <p:cNvSpPr txBox="1"/>
            <p:nvPr/>
          </p:nvSpPr>
          <p:spPr>
            <a:xfrm>
              <a:off x="1500291" y="1757468"/>
              <a:ext cx="517223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3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</p:grpSp>
      <p:sp>
        <p:nvSpPr>
          <p:cNvPr id="8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23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57907" y="3708260"/>
              <a:ext cx="3672157" cy="1354217"/>
              <a:chOff x="2700069" y="2021840"/>
              <a:chExt cx="5000278" cy="184400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69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 dirty="0">
                    <a:solidFill>
                      <a:schemeClr val="bg1"/>
                    </a:solidFill>
                  </a:rPr>
                  <a:t>Part 4 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221810" y="2734295"/>
                <a:ext cx="3478537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시연영상</a:t>
                </a:r>
              </a:p>
            </p:txBody>
          </p:sp>
        </p:grpSp>
      </p:grpSp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24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260797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시연영상</a:t>
            </a:r>
          </a:p>
        </p:txBody>
      </p:sp>
      <p:sp>
        <p:nvSpPr>
          <p:cNvPr id="552" name="TextBox 551"/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  <a:hlinkClick r:id="rId4"/>
              </a:rPr>
              <a:t>지도 출처 </a:t>
            </a:r>
            <a:r>
              <a:rPr lang="en-US" altLang="ko-KR" sz="1600">
                <a:solidFill>
                  <a:schemeClr val="bg1"/>
                </a:solidFill>
                <a:hlinkClick r:id="rId4"/>
              </a:rPr>
              <a:t>© SimpleMaps.com: http://simplemaps.com/resources/svg-maps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553" name="직사각형 552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55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25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pic>
        <p:nvPicPr>
          <p:cNvPr id="2" name="ㅗㅜㅑ">
            <a:hlinkClick r:id="" action="ppaction://media"/>
            <a:extLst>
              <a:ext uri="{FF2B5EF4-FFF2-40B4-BE49-F238E27FC236}">
                <a16:creationId xmlns:a16="http://schemas.microsoft.com/office/drawing/2014/main" id="{E54FBD26-84CC-4B54-BEDC-949431DB2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4273" y="1012871"/>
            <a:ext cx="10123454" cy="5319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28235" y="2921168"/>
            <a:ext cx="2335530" cy="13060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800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26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38496" y="3013501"/>
            <a:ext cx="733405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dirty="0" err="1">
                <a:solidFill>
                  <a:schemeClr val="bg1"/>
                </a:solidFill>
                <a:latin typeface="나눔스퀘어 ExtraBold"/>
                <a:ea typeface="나눔스퀘어 ExtraBold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27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5480" b="95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57910" y="3708260"/>
              <a:ext cx="4300805" cy="1354217"/>
              <a:chOff x="2700071" y="2021840"/>
              <a:chExt cx="5856291" cy="184400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700070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 dirty="0">
                    <a:solidFill>
                      <a:schemeClr val="bg1"/>
                    </a:solidFill>
                  </a:rPr>
                  <a:t>Part 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223121" y="2734295"/>
                <a:ext cx="5320271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프로젝트 소개</a:t>
                </a:r>
              </a:p>
            </p:txBody>
          </p:sp>
        </p:grpSp>
      </p:grp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3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/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>
                <a:gd name="adj" fmla="val 16667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27834" y="2879608"/>
              <a:ext cx="8736332" cy="1099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  <a:defRPr/>
              </a:pPr>
              <a:r>
                <a:rPr lang="en-US" altLang="ko-KR" sz="6600" dirty="0">
                  <a:solidFill>
                    <a:schemeClr val="bg1"/>
                  </a:solidFill>
                </a:rPr>
                <a:t>VR</a:t>
              </a:r>
              <a:r>
                <a:rPr lang="ko-KR" altLang="en-US" sz="6600" dirty="0">
                  <a:solidFill>
                    <a:schemeClr val="bg1"/>
                  </a:solidFill>
                </a:rPr>
                <a:t>로 기숙사 둘러보기</a:t>
              </a:r>
            </a:p>
          </p:txBody>
        </p:sp>
      </p:grp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4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197236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주제선정 이유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844307" y="4409539"/>
            <a:ext cx="3497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다른 시스템과 차별되는 </a:t>
            </a:r>
            <a:endParaRPr lang="en-US" altLang="ko-KR" dirty="0"/>
          </a:p>
          <a:p>
            <a:pPr algn="ctr">
              <a:defRPr/>
            </a:pPr>
            <a:r>
              <a:rPr lang="ko-KR" altLang="en-US" dirty="0"/>
              <a:t>입체적인 기숙사 시각 정보 제공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2153920" y="51130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6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VR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4477065" y="4426194"/>
            <a:ext cx="2997354" cy="360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가상공간을 통한 간접 체험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5638800" y="501777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24B8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8448039" y="4362447"/>
            <a:ext cx="2092960" cy="636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기숙사 입주에 </a:t>
            </a:r>
          </a:p>
          <a:p>
            <a:pPr algn="ctr">
              <a:defRPr/>
            </a:pPr>
            <a:r>
              <a:rPr lang="ko-KR" altLang="en-US"/>
              <a:t>도움을 주기 위함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9123680" y="505587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25" name="그래픽 11" descr="문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7941" y="1624849"/>
            <a:ext cx="2131753" cy="2131753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4895607" y="1600451"/>
            <a:ext cx="2160270" cy="2160270"/>
          </a:xfrm>
          <a:prstGeom prst="ellipse">
            <a:avLst/>
          </a:prstGeom>
          <a:noFill/>
          <a:ln w="762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1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5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1BF54792-A7FD-4D24-AF2B-0AFDC7A937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8039" y="1505585"/>
            <a:ext cx="2105852" cy="2160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16837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유사 프로그램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5288279" y="1538420"/>
            <a:ext cx="3591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latin typeface="나눔스퀘어 ExtraBold"/>
                <a:ea typeface="나눔스퀘어 ExtraBold"/>
              </a:rPr>
              <a:t>차이점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5361939" y="227674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98520" y="2816550"/>
            <a:ext cx="638982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2500" dirty="0">
                <a:latin typeface="맑은 고딕"/>
                <a:ea typeface="맑은 고딕"/>
              </a:rPr>
              <a:t>원룸</a:t>
            </a:r>
            <a:r>
              <a:rPr lang="en-US" altLang="ko-KR" sz="2500" dirty="0">
                <a:latin typeface="맑은 고딕"/>
                <a:ea typeface="맑은 고딕"/>
              </a:rPr>
              <a:t>,</a:t>
            </a:r>
            <a:r>
              <a:rPr lang="ko-KR" altLang="en-US" sz="2500" dirty="0">
                <a:latin typeface="맑은 고딕"/>
                <a:ea typeface="맑은 고딕"/>
              </a:rPr>
              <a:t> 오피스텔 등 다양한 주거공간 정보를 제공하지만 본 프로젝트는 교내 기숙사 </a:t>
            </a:r>
          </a:p>
          <a:p>
            <a:pPr marL="0" indent="0" algn="just">
              <a:buFont typeface="Arial"/>
              <a:buNone/>
              <a:defRPr/>
            </a:pPr>
            <a:r>
              <a:rPr lang="ko-KR" altLang="en-US" sz="2500" dirty="0">
                <a:latin typeface="맑은 고딕"/>
                <a:ea typeface="맑은 고딕"/>
              </a:rPr>
              <a:t>  정보를 제공한다</a:t>
            </a:r>
            <a:r>
              <a:rPr lang="en-US" altLang="ko-KR" sz="2500" dirty="0">
                <a:latin typeface="맑은 고딕"/>
                <a:ea typeface="맑은 고딕"/>
              </a:rPr>
              <a:t>.</a:t>
            </a:r>
          </a:p>
          <a:p>
            <a:pPr marL="228480" indent="-228480" algn="just">
              <a:buFont typeface="Arial"/>
              <a:buChar char="•"/>
              <a:defRPr/>
            </a:pPr>
            <a:endParaRPr lang="en-US" altLang="ko-KR" sz="2500" dirty="0">
              <a:latin typeface="맑은 고딕"/>
              <a:ea typeface="맑은 고딕"/>
            </a:endParaRPr>
          </a:p>
          <a:p>
            <a:pPr marL="228480" indent="-228480" algn="just">
              <a:buFont typeface="Arial"/>
              <a:buChar char="•"/>
              <a:defRPr/>
            </a:pPr>
            <a:r>
              <a:rPr lang="en-US" altLang="ko-KR" sz="2500" dirty="0">
                <a:latin typeface="맑은 고딕"/>
                <a:ea typeface="맑은 고딕"/>
              </a:rPr>
              <a:t>VR </a:t>
            </a:r>
            <a:r>
              <a:rPr lang="ko-KR" altLang="en-US" sz="2500" dirty="0">
                <a:latin typeface="맑은 고딕"/>
                <a:ea typeface="맑은 고딕"/>
              </a:rPr>
              <a:t>서비스를</a:t>
            </a:r>
            <a:r>
              <a:rPr lang="en-US" altLang="ko-KR" sz="2500" dirty="0">
                <a:latin typeface="맑은 고딕"/>
                <a:ea typeface="맑은 고딕"/>
              </a:rPr>
              <a:t> </a:t>
            </a:r>
            <a:r>
              <a:rPr lang="ko-KR" altLang="en-US" sz="2500" dirty="0">
                <a:latin typeface="맑은 고딕"/>
                <a:ea typeface="맑은 고딕"/>
              </a:rPr>
              <a:t>통해 사용자 본인이 직접</a:t>
            </a:r>
            <a:endParaRPr lang="en-US" altLang="ko-KR" sz="2500" dirty="0">
              <a:latin typeface="맑은 고딕"/>
              <a:ea typeface="맑은 고딕"/>
            </a:endParaRPr>
          </a:p>
          <a:p>
            <a:pPr algn="just">
              <a:defRPr/>
            </a:pPr>
            <a:r>
              <a:rPr lang="en-US" altLang="ko-KR" sz="2500" dirty="0">
                <a:latin typeface="맑은 고딕"/>
                <a:ea typeface="맑은 고딕"/>
              </a:rPr>
              <a:t>  </a:t>
            </a:r>
            <a:r>
              <a:rPr lang="ko-KR" altLang="en-US" sz="2500" dirty="0">
                <a:latin typeface="맑은 고딕"/>
                <a:ea typeface="맑은 고딕"/>
              </a:rPr>
              <a:t>보는 듯한 체험 제공</a:t>
            </a:r>
          </a:p>
          <a:p>
            <a:pPr marL="0" indent="0" algn="just">
              <a:buFont typeface="Arial"/>
              <a:buNone/>
              <a:defRPr/>
            </a:pPr>
            <a:endParaRPr lang="ko-KR" altLang="en-US" sz="1600" dirty="0">
              <a:latin typeface="맑은 고딕"/>
              <a:ea typeface="맑은 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3485" y="1436014"/>
            <a:ext cx="4572000" cy="4486275"/>
          </a:xfrm>
          <a:prstGeom prst="rect">
            <a:avLst/>
          </a:prstGeom>
        </p:spPr>
      </p:pic>
      <p:sp>
        <p:nvSpPr>
          <p:cNvPr id="2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6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820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57910" y="3708260"/>
              <a:ext cx="3710255" cy="1354217"/>
              <a:chOff x="2700071" y="2021840"/>
              <a:chExt cx="5052155" cy="184400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700071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027260" y="2734295"/>
                <a:ext cx="3724966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개발 과정</a:t>
                </a:r>
              </a:p>
            </p:txBody>
          </p:sp>
        </p:grpSp>
      </p:grp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7</a:t>
            </a:fld>
            <a:endParaRPr lang="en-US" altLang="en-US"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250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프로젝트 계획안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8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35366"/>
              </p:ext>
            </p:extLst>
          </p:nvPr>
        </p:nvGraphicFramePr>
        <p:xfrm>
          <a:off x="154170" y="1672931"/>
          <a:ext cx="6691248" cy="40675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3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043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900" dirty="0"/>
                        <a:t>            주차</a:t>
                      </a:r>
                      <a:endParaRPr lang="en-US" altLang="ko-KR" sz="900" dirty="0"/>
                    </a:p>
                    <a:p>
                      <a:pPr>
                        <a:defRPr/>
                      </a:pPr>
                      <a:endParaRPr lang="en-US" altLang="ko-KR" sz="900" dirty="0"/>
                    </a:p>
                    <a:p>
                      <a:pPr>
                        <a:defRPr/>
                      </a:pPr>
                      <a:r>
                        <a:rPr lang="ko-KR" altLang="en-US" sz="900" dirty="0"/>
                        <a:t>항목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/>
                        <a:t>주제선정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/>
                        <a:t>정보수집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모델링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가상공간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VR</a:t>
                      </a:r>
                      <a:r>
                        <a:rPr lang="ko-KR" altLang="en-US" sz="1200" dirty="0"/>
                        <a:t>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9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/>
                        <a:t>보고서작성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3A53CF5F-2D77-4395-AE44-9B7DF3611443}"/>
              </a:ext>
            </a:extLst>
          </p:cNvPr>
          <p:cNvGrpSpPr/>
          <p:nvPr/>
        </p:nvGrpSpPr>
        <p:grpSpPr>
          <a:xfrm>
            <a:off x="989062" y="2483434"/>
            <a:ext cx="5847967" cy="3100471"/>
            <a:chOff x="1649380" y="2029407"/>
            <a:chExt cx="10426179" cy="4078437"/>
          </a:xfrm>
        </p:grpSpPr>
        <p:sp>
          <p:nvSpPr>
            <p:cNvPr id="38" name="직사각형 37"/>
            <p:cNvSpPr/>
            <p:nvPr/>
          </p:nvSpPr>
          <p:spPr>
            <a:xfrm>
              <a:off x="1649380" y="2029407"/>
              <a:ext cx="1360714" cy="23402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346260" y="2658058"/>
              <a:ext cx="690076" cy="23402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3035753" y="3317227"/>
              <a:ext cx="7649157" cy="23402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422905" y="3926438"/>
              <a:ext cx="6259283" cy="23402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/>
                <a:t> </a:t>
              </a:r>
              <a:endParaRPr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538620" y="4564807"/>
              <a:ext cx="4849972" cy="23402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8596018" y="5212896"/>
              <a:ext cx="2799183" cy="23402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015049" y="5873815"/>
              <a:ext cx="2060510" cy="23402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cxnSp>
        <p:nvCxnSpPr>
          <p:cNvPr id="45" name="직선 연결선 44"/>
          <p:cNvCxnSpPr>
            <a:cxnSpLocks/>
          </p:cNvCxnSpPr>
          <p:nvPr/>
        </p:nvCxnSpPr>
        <p:spPr>
          <a:xfrm flipH="1" flipV="1">
            <a:off x="139441" y="1646021"/>
            <a:ext cx="801334" cy="655372"/>
          </a:xfrm>
          <a:prstGeom prst="line">
            <a:avLst/>
          </a:prstGeom>
          <a:ln w="1905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C0F53543-5809-47DA-B1A9-D01009391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272330"/>
              </p:ext>
            </p:extLst>
          </p:nvPr>
        </p:nvGraphicFramePr>
        <p:xfrm>
          <a:off x="7013196" y="1672929"/>
          <a:ext cx="4647501" cy="4108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345">
                  <a:extLst>
                    <a:ext uri="{9D8B030D-6E8A-4147-A177-3AD203B41FA5}">
                      <a16:colId xmlns:a16="http://schemas.microsoft.com/office/drawing/2014/main" val="3913715396"/>
                    </a:ext>
                  </a:extLst>
                </a:gridCol>
                <a:gridCol w="2827090">
                  <a:extLst>
                    <a:ext uri="{9D8B030D-6E8A-4147-A177-3AD203B41FA5}">
                      <a16:colId xmlns:a16="http://schemas.microsoft.com/office/drawing/2014/main" val="79251847"/>
                    </a:ext>
                  </a:extLst>
                </a:gridCol>
                <a:gridCol w="864066">
                  <a:extLst>
                    <a:ext uri="{9D8B030D-6E8A-4147-A177-3AD203B41FA5}">
                      <a16:colId xmlns:a16="http://schemas.microsoft.com/office/drawing/2014/main" val="3137871045"/>
                    </a:ext>
                  </a:extLst>
                </a:gridCol>
              </a:tblGrid>
              <a:tr h="715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이름</a:t>
                      </a:r>
                      <a:endParaRPr lang="en-US" altLang="ko-K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413243"/>
                  </a:ext>
                </a:extLst>
              </a:tr>
              <a:tr h="1117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신경철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SketchUp </a:t>
                      </a:r>
                      <a:r>
                        <a:rPr lang="ko-KR" altLang="en-US" sz="1400" dirty="0"/>
                        <a:t>모델링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유니티 모델링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보고서 작성 및 검토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멘토링 스케쥴 조정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800451"/>
                  </a:ext>
                </a:extLst>
              </a:tr>
              <a:tr h="1117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박현수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SketchUp</a:t>
                      </a:r>
                      <a:r>
                        <a:rPr lang="ko-KR" altLang="en-US" sz="1400" dirty="0"/>
                        <a:t> 모델링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유니티 모델링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빛 컴포넌트 및 재질 설정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기숙사 및 오브젝트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Collider</a:t>
                      </a:r>
                      <a:r>
                        <a:rPr lang="ko-KR" altLang="en-US" sz="1400" dirty="0"/>
                        <a:t> 및 </a:t>
                      </a:r>
                      <a:r>
                        <a:rPr lang="en-US" altLang="ko-KR" sz="1400" dirty="0" err="1"/>
                        <a:t>Rigidbody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설정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78775"/>
                  </a:ext>
                </a:extLst>
              </a:tr>
              <a:tr h="1117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백주현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구현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VR</a:t>
                      </a:r>
                      <a:r>
                        <a:rPr lang="ko-KR" altLang="en-US" sz="1400" dirty="0"/>
                        <a:t> 환경 설정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VR </a:t>
                      </a:r>
                      <a:r>
                        <a:rPr lang="ko-KR" altLang="en-US" sz="1400" dirty="0"/>
                        <a:t>캐릭터 이동 구현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VR</a:t>
                      </a:r>
                      <a:r>
                        <a:rPr lang="ko-KR" altLang="en-US" sz="1400" dirty="0"/>
                        <a:t> 과 스마트폰 연동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69073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149130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시스템 구조도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766492" y="6421100"/>
            <a:ext cx="2425508" cy="2116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887A479-1FB4-4076-82AD-4520E3445CF4}" type="slidenum">
              <a:rPr lang="en-US" altLang="en-US" sz="2000">
                <a:solidFill>
                  <a:schemeClr val="lt1"/>
                </a:solidFill>
              </a:rPr>
              <a:pPr lvl="0">
                <a:defRPr/>
              </a:pPr>
              <a:t>9</a:t>
            </a:fld>
            <a:endParaRPr lang="en-US" altLang="en-US" sz="2000">
              <a:solidFill>
                <a:schemeClr val="lt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9A28AF1-8B35-4D84-8214-7DD22BFC0A11}"/>
              </a:ext>
            </a:extLst>
          </p:cNvPr>
          <p:cNvGrpSpPr/>
          <p:nvPr/>
        </p:nvGrpSpPr>
        <p:grpSpPr>
          <a:xfrm>
            <a:off x="3669080" y="1187798"/>
            <a:ext cx="4853839" cy="5001669"/>
            <a:chOff x="3669080" y="1187798"/>
            <a:chExt cx="4853839" cy="5001669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F7602F8D-F9EB-43F8-B14F-41C51510B2C5}"/>
                </a:ext>
              </a:extLst>
            </p:cNvPr>
            <p:cNvCxnSpPr>
              <a:cxnSpLocks/>
              <a:stCxn id="66" idx="2"/>
              <a:endCxn id="47" idx="0"/>
            </p:cNvCxnSpPr>
            <p:nvPr/>
          </p:nvCxnSpPr>
          <p:spPr>
            <a:xfrm>
              <a:off x="5025922" y="2836667"/>
              <a:ext cx="3976" cy="484095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E75E9B59-977A-4CC6-A6FF-06BAF34AB76F}"/>
                </a:ext>
              </a:extLst>
            </p:cNvPr>
            <p:cNvSpPr txBox="1"/>
            <p:nvPr/>
          </p:nvSpPr>
          <p:spPr>
            <a:xfrm>
              <a:off x="3886862" y="4668138"/>
              <a:ext cx="1035458" cy="454118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/>
                <a:t>Oculus</a:t>
              </a:r>
            </a:p>
            <a:p>
              <a:pPr algn="ctr"/>
              <a:r>
                <a:rPr lang="en-US" altLang="ko-KR" sz="1200"/>
                <a:t>Application</a:t>
              </a:r>
              <a:endParaRPr lang="ko-KR" altLang="en-US" sz="1200"/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4B90FC6D-DD4C-45C2-8BBE-731130BDFDF7}"/>
                </a:ext>
              </a:extLst>
            </p:cNvPr>
            <p:cNvSpPr txBox="1"/>
            <p:nvPr/>
          </p:nvSpPr>
          <p:spPr>
            <a:xfrm>
              <a:off x="5376126" y="4650619"/>
              <a:ext cx="1437749" cy="489977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/>
                <a:t>Unity</a:t>
              </a:r>
            </a:p>
            <a:p>
              <a:pPr algn="ctr"/>
              <a:r>
                <a:rPr lang="en-US" altLang="ko-KR" sz="1200"/>
                <a:t>Virtual Application</a:t>
              </a:r>
              <a:endParaRPr lang="ko-KR" altLang="en-US" sz="120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AD083C7-A89F-4074-9B6A-33607956A98B}"/>
                </a:ext>
              </a:extLst>
            </p:cNvPr>
            <p:cNvGrpSpPr/>
            <p:nvPr/>
          </p:nvGrpSpPr>
          <p:grpSpPr>
            <a:xfrm>
              <a:off x="3669080" y="3858644"/>
              <a:ext cx="4853839" cy="2330823"/>
              <a:chOff x="0" y="2716400"/>
              <a:chExt cx="6533965" cy="2588767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91B6377-34FC-4301-A7F9-41623C4FA180}"/>
                  </a:ext>
                </a:extLst>
              </p:cNvPr>
              <p:cNvSpPr/>
              <p:nvPr/>
            </p:nvSpPr>
            <p:spPr>
              <a:xfrm>
                <a:off x="0" y="2716400"/>
                <a:ext cx="6533965" cy="25887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9" name="TextBox 16">
                <a:extLst>
                  <a:ext uri="{FF2B5EF4-FFF2-40B4-BE49-F238E27FC236}">
                    <a16:creationId xmlns:a16="http://schemas.microsoft.com/office/drawing/2014/main" id="{B96BC58F-E38E-4267-A2F5-AA790BF80DD0}"/>
                  </a:ext>
                </a:extLst>
              </p:cNvPr>
              <p:cNvSpPr txBox="1"/>
              <p:nvPr/>
            </p:nvSpPr>
            <p:spPr>
              <a:xfrm>
                <a:off x="1833721" y="2818664"/>
                <a:ext cx="2866520" cy="581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/>
                  <a:t>Unity Virtual</a:t>
                </a:r>
              </a:p>
              <a:p>
                <a:pPr algn="ctr"/>
                <a:r>
                  <a:rPr lang="en-US" altLang="ko-KR" sz="1400" dirty="0"/>
                  <a:t>Player Device</a:t>
                </a:r>
                <a:endParaRPr lang="ko-KR" altLang="en-US" sz="1400" dirty="0"/>
              </a:p>
            </p:txBody>
          </p:sp>
        </p:grp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1672CA31-2E31-484D-A010-0E402ADB2924}"/>
                </a:ext>
              </a:extLst>
            </p:cNvPr>
            <p:cNvSpPr txBox="1"/>
            <p:nvPr/>
          </p:nvSpPr>
          <p:spPr>
            <a:xfrm>
              <a:off x="5280974" y="5730043"/>
              <a:ext cx="1620639" cy="284202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/>
                <a:t>Gyroscope Sensor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5BAA3A8-8526-4D8E-AE67-4FC0150B0494}"/>
                </a:ext>
              </a:extLst>
            </p:cNvPr>
            <p:cNvGrpSpPr/>
            <p:nvPr/>
          </p:nvGrpSpPr>
          <p:grpSpPr>
            <a:xfrm>
              <a:off x="3669080" y="1187798"/>
              <a:ext cx="4853839" cy="1944704"/>
              <a:chOff x="0" y="45554"/>
              <a:chExt cx="4853839" cy="1944704"/>
            </a:xfrm>
          </p:grpSpPr>
          <p:sp>
            <p:nvSpPr>
              <p:cNvPr id="60" name="TextBox 29">
                <a:extLst>
                  <a:ext uri="{FF2B5EF4-FFF2-40B4-BE49-F238E27FC236}">
                    <a16:creationId xmlns:a16="http://schemas.microsoft.com/office/drawing/2014/main" id="{7DD587A3-A3AE-49F1-AD0F-57C93FA2CAD0}"/>
                  </a:ext>
                </a:extLst>
              </p:cNvPr>
              <p:cNvSpPr txBox="1"/>
              <p:nvPr/>
            </p:nvSpPr>
            <p:spPr>
              <a:xfrm>
                <a:off x="3016363" y="1359895"/>
                <a:ext cx="1179615" cy="433840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/>
                  <a:t>USB C Type</a:t>
                </a:r>
              </a:p>
              <a:p>
                <a:pPr algn="ctr"/>
                <a:r>
                  <a:rPr lang="en-US" altLang="ko-KR" sz="1200" dirty="0"/>
                  <a:t>Connector</a:t>
                </a:r>
                <a:endParaRPr lang="ko-KR" altLang="en-US" sz="1200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A5E064B-4F56-41AB-A2AC-B2A70F6F917D}"/>
                  </a:ext>
                </a:extLst>
              </p:cNvPr>
              <p:cNvSpPr/>
              <p:nvPr/>
            </p:nvSpPr>
            <p:spPr>
              <a:xfrm>
                <a:off x="0" y="45554"/>
                <a:ext cx="4853839" cy="19447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2" name="TextBox 7">
                <a:extLst>
                  <a:ext uri="{FF2B5EF4-FFF2-40B4-BE49-F238E27FC236}">
                    <a16:creationId xmlns:a16="http://schemas.microsoft.com/office/drawing/2014/main" id="{3F800AF0-AA00-4501-8060-9BFB10EFB484}"/>
                  </a:ext>
                </a:extLst>
              </p:cNvPr>
              <p:cNvSpPr txBox="1"/>
              <p:nvPr/>
            </p:nvSpPr>
            <p:spPr>
              <a:xfrm>
                <a:off x="1924541" y="83059"/>
                <a:ext cx="1135236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/>
                  <a:t>Gear VR</a:t>
                </a:r>
                <a:endParaRPr lang="ko-KR" altLang="en-US" sz="1600" dirty="0"/>
              </a:p>
            </p:txBody>
          </p:sp>
          <p:sp>
            <p:nvSpPr>
              <p:cNvPr id="64" name="TextBox 21">
                <a:extLst>
                  <a:ext uri="{FF2B5EF4-FFF2-40B4-BE49-F238E27FC236}">
                    <a16:creationId xmlns:a16="http://schemas.microsoft.com/office/drawing/2014/main" id="{7BA5A50C-07FB-43CB-9C08-3835BCF3CFDF}"/>
                  </a:ext>
                </a:extLst>
              </p:cNvPr>
              <p:cNvSpPr txBox="1"/>
              <p:nvPr/>
            </p:nvSpPr>
            <p:spPr>
              <a:xfrm>
                <a:off x="2725791" y="600598"/>
                <a:ext cx="1760760" cy="372469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 anchor="ctr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/>
                  <a:t>VR Header</a:t>
                </a:r>
              </a:p>
            </p:txBody>
          </p:sp>
          <p:sp>
            <p:nvSpPr>
              <p:cNvPr id="66" name="TextBox 33">
                <a:extLst>
                  <a:ext uri="{FF2B5EF4-FFF2-40B4-BE49-F238E27FC236}">
                    <a16:creationId xmlns:a16="http://schemas.microsoft.com/office/drawing/2014/main" id="{18D82A29-0997-426F-9513-45FED1C62D60}"/>
                  </a:ext>
                </a:extLst>
              </p:cNvPr>
              <p:cNvSpPr txBox="1"/>
              <p:nvPr/>
            </p:nvSpPr>
            <p:spPr>
              <a:xfrm>
                <a:off x="806020" y="1356072"/>
                <a:ext cx="1101644" cy="338351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/>
                  <a:t>Bluetooth</a:t>
                </a:r>
              </a:p>
              <a:p>
                <a:pPr algn="ctr"/>
                <a:endParaRPr lang="ko-KR" altLang="en-US" sz="1400" dirty="0"/>
              </a:p>
            </p:txBody>
          </p:sp>
          <p:sp>
            <p:nvSpPr>
              <p:cNvPr id="67" name="TextBox 54">
                <a:extLst>
                  <a:ext uri="{FF2B5EF4-FFF2-40B4-BE49-F238E27FC236}">
                    <a16:creationId xmlns:a16="http://schemas.microsoft.com/office/drawing/2014/main" id="{941CECB4-D230-4534-B008-75FDCC11FEE7}"/>
                  </a:ext>
                </a:extLst>
              </p:cNvPr>
              <p:cNvSpPr txBox="1"/>
              <p:nvPr/>
            </p:nvSpPr>
            <p:spPr>
              <a:xfrm>
                <a:off x="479413" y="594982"/>
                <a:ext cx="1760759" cy="5232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/>
                  <a:t>VR</a:t>
                </a:r>
                <a:br>
                  <a:rPr lang="en-US" altLang="ko-KR" sz="1400" dirty="0"/>
                </a:br>
                <a:r>
                  <a:rPr lang="en-US" altLang="ko-KR" sz="1400" dirty="0"/>
                  <a:t>Remote Controller</a:t>
                </a:r>
                <a:endParaRPr lang="ko-KR" altLang="en-US" sz="1400" dirty="0"/>
              </a:p>
            </p:txBody>
          </p:sp>
        </p:grpSp>
        <p:sp>
          <p:nvSpPr>
            <p:cNvPr id="46" name="순서도: 자기 디스크 45">
              <a:extLst>
                <a:ext uri="{FF2B5EF4-FFF2-40B4-BE49-F238E27FC236}">
                  <a16:creationId xmlns:a16="http://schemas.microsoft.com/office/drawing/2014/main" id="{01881533-7673-47AC-B157-18140506F933}"/>
                </a:ext>
              </a:extLst>
            </p:cNvPr>
            <p:cNvSpPr/>
            <p:nvPr/>
          </p:nvSpPr>
          <p:spPr>
            <a:xfrm>
              <a:off x="7190391" y="4459279"/>
              <a:ext cx="1255060" cy="869577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Domitori</a:t>
              </a:r>
              <a:r>
                <a:rPr lang="en-US" altLang="ko-KR" sz="1100" baseline="0" dirty="0">
                  <a:solidFill>
                    <a:schemeClr val="tx1"/>
                  </a:solidFill>
                </a:rPr>
                <a:t> Information DB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35">
              <a:extLst>
                <a:ext uri="{FF2B5EF4-FFF2-40B4-BE49-F238E27FC236}">
                  <a16:creationId xmlns:a16="http://schemas.microsoft.com/office/drawing/2014/main" id="{A1FB678D-E477-4AD9-9FEF-6348E43818A4}"/>
                </a:ext>
              </a:extLst>
            </p:cNvPr>
            <p:cNvSpPr txBox="1"/>
            <p:nvPr/>
          </p:nvSpPr>
          <p:spPr>
            <a:xfrm>
              <a:off x="4178251" y="3320762"/>
              <a:ext cx="1703294" cy="340659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BLE Android</a:t>
              </a:r>
              <a:r>
                <a:rPr lang="en-US" altLang="ko-KR" sz="1100" baseline="0" dirty="0"/>
                <a:t> Native Plug-In</a:t>
              </a:r>
              <a:endParaRPr lang="ko-KR" altLang="en-US" sz="1100" dirty="0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DEFAA45-CCCD-47FA-95AA-27E0FEC94E41}"/>
                </a:ext>
              </a:extLst>
            </p:cNvPr>
            <p:cNvCxnSpPr>
              <a:cxnSpLocks/>
              <a:stCxn id="67" idx="2"/>
              <a:endCxn id="66" idx="0"/>
            </p:cNvCxnSpPr>
            <p:nvPr/>
          </p:nvCxnSpPr>
          <p:spPr>
            <a:xfrm flipH="1">
              <a:off x="5025922" y="2260446"/>
              <a:ext cx="2951" cy="237870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FCC2055-BD5C-42A5-BBA4-F6A3ACB01C59}"/>
                </a:ext>
              </a:extLst>
            </p:cNvPr>
            <p:cNvCxnSpPr>
              <a:cxnSpLocks/>
              <a:stCxn id="64" idx="2"/>
              <a:endCxn id="60" idx="0"/>
            </p:cNvCxnSpPr>
            <p:nvPr/>
          </p:nvCxnSpPr>
          <p:spPr>
            <a:xfrm>
              <a:off x="7275251" y="2115311"/>
              <a:ext cx="0" cy="386828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051FC08-4A01-4936-B948-5687A1902A66}"/>
                </a:ext>
              </a:extLst>
            </p:cNvPr>
            <p:cNvCxnSpPr>
              <a:cxnSpLocks/>
              <a:stCxn id="47" idx="3"/>
              <a:endCxn id="68" idx="0"/>
            </p:cNvCxnSpPr>
            <p:nvPr/>
          </p:nvCxnSpPr>
          <p:spPr>
            <a:xfrm>
              <a:off x="5881545" y="3491092"/>
              <a:ext cx="214455" cy="367552"/>
            </a:xfrm>
            <a:prstGeom prst="bentConnector2">
              <a:avLst/>
            </a:prstGeom>
            <a:ln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CF3400C3-45FC-4790-B874-B08F18A6B3E6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rot="5400000">
              <a:off x="6373729" y="2957121"/>
              <a:ext cx="922665" cy="880380"/>
            </a:xfrm>
            <a:prstGeom prst="bentConnector3">
              <a:avLst>
                <a:gd name="adj1" fmla="val 59092"/>
              </a:avLst>
            </a:prstGeom>
            <a:ln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0B30DAE1-FA6A-4DBE-A5E2-5EED14546085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4922320" y="4895197"/>
              <a:ext cx="453806" cy="411"/>
            </a:xfrm>
            <a:prstGeom prst="bentConnector3">
              <a:avLst/>
            </a:prstGeom>
            <a:ln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6DF61863-D704-4A20-9F16-0AD548D4CEBB}"/>
                </a:ext>
              </a:extLst>
            </p:cNvPr>
            <p:cNvCxnSpPr>
              <a:stCxn id="42" idx="3"/>
              <a:endCxn id="46" idx="2"/>
            </p:cNvCxnSpPr>
            <p:nvPr/>
          </p:nvCxnSpPr>
          <p:spPr>
            <a:xfrm flipV="1">
              <a:off x="6813875" y="4894068"/>
              <a:ext cx="376516" cy="1540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EF116E20-04E8-4D3A-86F8-1F2D306C1DCB}"/>
                </a:ext>
              </a:extLst>
            </p:cNvPr>
            <p:cNvCxnSpPr>
              <a:cxnSpLocks/>
              <a:stCxn id="44" idx="0"/>
              <a:endCxn id="42" idx="2"/>
            </p:cNvCxnSpPr>
            <p:nvPr/>
          </p:nvCxnSpPr>
          <p:spPr>
            <a:xfrm flipV="1">
              <a:off x="6091294" y="5140596"/>
              <a:ext cx="3707" cy="589447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01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711</Words>
  <Application>Microsoft Office PowerPoint</Application>
  <PresentationFormat>와이드스크린</PresentationFormat>
  <Paragraphs>250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굴림</vt:lpstr>
      <vt:lpstr>나눔고딕</vt:lpstr>
      <vt:lpstr>나눔스퀘어 ExtraBold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백정현</cp:lastModifiedBy>
  <cp:revision>123</cp:revision>
  <dcterms:created xsi:type="dcterms:W3CDTF">2019-12-23T00:32:35Z</dcterms:created>
  <dcterms:modified xsi:type="dcterms:W3CDTF">2020-06-29T10:03:24Z</dcterms:modified>
  <cp:version>1000.0000.01</cp:version>
</cp:coreProperties>
</file>